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7" r:id="rId15"/>
    <p:sldId id="285" r:id="rId16"/>
    <p:sldId id="274" r:id="rId17"/>
    <p:sldId id="275" r:id="rId18"/>
    <p:sldId id="283" r:id="rId19"/>
    <p:sldId id="276" r:id="rId20"/>
    <p:sldId id="261" r:id="rId21"/>
    <p:sldId id="284" r:id="rId22"/>
    <p:sldId id="278" r:id="rId23"/>
    <p:sldId id="262" r:id="rId24"/>
    <p:sldId id="279" r:id="rId25"/>
    <p:sldId id="280" r:id="rId26"/>
    <p:sldId id="281" r:id="rId27"/>
    <p:sldId id="282" r:id="rId28"/>
    <p:sldId id="265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A433D0-E646-45CA-954C-B99761F9AE8B}">
          <p14:sldIdLst>
            <p14:sldId id="256"/>
            <p14:sldId id="257"/>
            <p14:sldId id="258"/>
            <p14:sldId id="264"/>
            <p14:sldId id="266"/>
            <p14:sldId id="268"/>
            <p14:sldId id="267"/>
            <p14:sldId id="259"/>
            <p14:sldId id="270"/>
            <p14:sldId id="271"/>
            <p14:sldId id="272"/>
            <p14:sldId id="273"/>
            <p14:sldId id="260"/>
            <p14:sldId id="277"/>
            <p14:sldId id="285"/>
            <p14:sldId id="274"/>
            <p14:sldId id="275"/>
            <p14:sldId id="283"/>
            <p14:sldId id="276"/>
            <p14:sldId id="261"/>
            <p14:sldId id="284"/>
            <p14:sldId id="278"/>
            <p14:sldId id="262"/>
            <p14:sldId id="279"/>
            <p14:sldId id="280"/>
            <p14:sldId id="281"/>
            <p14:sldId id="28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9CFA"/>
    <a:srgbClr val="19EFFE"/>
    <a:srgbClr val="B0D0FC"/>
    <a:srgbClr val="50C0FD"/>
    <a:srgbClr val="0348EF"/>
    <a:srgbClr val="033595"/>
    <a:srgbClr val="165A81"/>
    <a:srgbClr val="84371B"/>
    <a:srgbClr val="B23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7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0-442D-89F7-94F5353D8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rgbClr val="033595">
                    <a:alpha val="0"/>
                  </a:srgbClr>
                </a:gs>
                <a:gs pos="100000">
                  <a:srgbClr val="0348EF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0-442D-89F7-94F5353D8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3"/>
        <c:overlap val="-36"/>
        <c:axId val="1193711695"/>
        <c:axId val="1193712175"/>
      </c:barChart>
      <c:catAx>
        <c:axId val="119371169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93712175"/>
        <c:crosses val="autoZero"/>
        <c:auto val="1"/>
        <c:lblAlgn val="ctr"/>
        <c:lblOffset val="100"/>
        <c:noMultiLvlLbl val="0"/>
      </c:catAx>
      <c:valAx>
        <c:axId val="11937121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3711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959-4571-A985-83FAFBCCE4BA}"/>
              </c:ext>
            </c:extLst>
          </c:dPt>
          <c:dPt>
            <c:idx val="1"/>
            <c:bubble3D val="0"/>
            <c:spPr>
              <a:solidFill>
                <a:srgbClr val="50C0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59-4571-A985-83FAFBCCE4BA}"/>
              </c:ext>
            </c:extLst>
          </c:dPt>
          <c:dPt>
            <c:idx val="2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959-4571-A985-83FAFBCCE4BA}"/>
              </c:ext>
            </c:extLst>
          </c:dPt>
          <c:dPt>
            <c:idx val="3"/>
            <c:bubble3D val="0"/>
            <c:spPr>
              <a:solidFill>
                <a:srgbClr val="3D9CF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59-4571-A985-83FAFBCCE4B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9-4571-A985-83FAFBCCE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119806" y="365947"/>
            <a:ext cx="61707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STC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云</a:t>
            </a:r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SAAS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游戏平台一站式解决方案供应商</a:t>
            </a:r>
            <a:endParaRPr lang="zh-CN" altLang="en-US" sz="2200" spc="600" dirty="0">
              <a:solidFill>
                <a:schemeClr val="bg1"/>
              </a:solidFill>
              <a:latin typeface="Bahnschrift Light Condensed" panose="020B0502040204020203" pitchFamily="34" charset="0"/>
              <a:ea typeface="字体圈欣意冠黑体" panose="00000500000000000000"/>
              <a:cs typeface="Calibri Light" panose="020F03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6598" y="562957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  <a:latin typeface="Wingdings 2" panose="05020102010507070707" pitchFamily="18" charset="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6702879" y="5939285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2400" spc="6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以卓越成就引领游戏行业标准</a:t>
            </a:r>
            <a:endParaRPr lang="en-US" altLang="zh-CN" sz="2400" spc="600" dirty="0">
              <a:solidFill>
                <a:prstClr val="white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1429209" y="1932954"/>
            <a:ext cx="857840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叶叶相思体简" panose="02010509060101010101" pitchFamily="49" charset="-122"/>
                <a:ea typeface="汉仪叶叶相思体简" panose="02010509060101010101" pitchFamily="49" charset="-122"/>
              </a:rPr>
              <a:t>创新超越</a:t>
            </a:r>
            <a:endParaRPr lang="en-US" altLang="zh-CN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叶叶相思体简" panose="02010509060101010101" pitchFamily="49" charset="-122"/>
              <a:ea typeface="汉仪叶叶相思体简" panose="02010509060101010101" pitchFamily="49" charset="-122"/>
            </a:endParaRPr>
          </a:p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</a:t>
            </a:r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997" y="3446176"/>
            <a:ext cx="2599426" cy="1802053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939183" y="918715"/>
            <a:ext cx="5877235" cy="365948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5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275603" y="1206254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4" y="0"/>
            <a:ext cx="2613861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noProof="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 Plane &amp; Business</a:t>
            </a: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Plane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24290" y="151161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控制面与业务面编排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654115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控制面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运营平台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依据客户合同约定，及分润模式，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配置期望部署清单，发布部署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命令，一键部署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094626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业务面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资源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应用市场接收发布指令，实例化场景化解决方案；云计算资源接收发布指令，分配相应基础设施资源，并反馈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98E9A6E-16E8-4EF6-8D2D-02D839208EC3}"/>
              </a:ext>
            </a:extLst>
          </p:cNvPr>
          <p:cNvSpPr/>
          <p:nvPr/>
        </p:nvSpPr>
        <p:spPr>
          <a:xfrm>
            <a:off x="275603" y="4001186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2C8880-02D7-41A6-A2E2-F235EA2F0C35}"/>
              </a:ext>
            </a:extLst>
          </p:cNvPr>
          <p:cNvSpPr txBox="1"/>
          <p:nvPr/>
        </p:nvSpPr>
        <p:spPr>
          <a:xfrm>
            <a:off x="654115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业务面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-SAAS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平台按期望清单，部署租户终端域和租户代理域，供租户以及租户的会员，散客等专业化，傻瓜式使用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2CFCB78-7D36-452F-91F9-AF9EF8266F62}"/>
              </a:ext>
            </a:extLst>
          </p:cNvPr>
          <p:cNvSpPr txBox="1"/>
          <p:nvPr/>
        </p:nvSpPr>
        <p:spPr>
          <a:xfrm>
            <a:off x="4094626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管控面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控制面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运营平台，监管各租户平台，实时统计与打点，以及实时风控，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实时计费，服务关停，服务版本升降级等管控能力。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360977-E4B7-410D-8FE2-34C490193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84" y="1188810"/>
            <a:ext cx="4713358" cy="5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29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5" y="0"/>
            <a:ext cx="230275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Framework Planning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42531" y="110236"/>
            <a:ext cx="7139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游戏平台产品框架规划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BF52FF-6F14-4524-AC1E-1825FBE29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7" y="920389"/>
            <a:ext cx="11196000" cy="2990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E14F3E-9791-46EC-8E3E-06FE1C634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185" y="920878"/>
            <a:ext cx="785849" cy="590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8841B8-FF11-4E11-B81D-7B9BACAC3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1262017"/>
            <a:ext cx="11196000" cy="15197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16C117-8F6A-47D3-825D-52556CD767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2813961"/>
            <a:ext cx="11196000" cy="3237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A27E3D-E8AE-4D45-9FB7-5EB4F2B8F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3172442"/>
            <a:ext cx="11196000" cy="4676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90B6BD5-17BF-44EB-B9DB-11291E9F77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3680544"/>
            <a:ext cx="11196000" cy="172211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4ED04C8-20AF-4D47-9008-12610D394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5448145"/>
            <a:ext cx="11196000" cy="51933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69316FC-4528-4005-B349-01580695C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6010572"/>
            <a:ext cx="11196000" cy="37769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30540E-3E8B-406A-BDD3-FCDEDE254C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6454681"/>
            <a:ext cx="11196000" cy="3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9588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Application Market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946636" y="132808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应用市场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89025" y="506835"/>
            <a:ext cx="761395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技术生态蓝图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0150" y="1199446"/>
            <a:ext cx="3614326" cy="5555008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6" y="0"/>
            <a:ext cx="3027735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Technical Background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047883" y="120798"/>
            <a:ext cx="86747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技术需求背景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375599" y="1133137"/>
            <a:ext cx="3827745" cy="5707611"/>
            <a:chOff x="375598" y="1133137"/>
            <a:chExt cx="4189910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1271451" y="1409211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1119485" y="140921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1119485" y="2889135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1139174" y="4383105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1688239" y="1199446"/>
              <a:ext cx="2870635" cy="1485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分权分域管控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满足大型平台的多租户资源管控，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RBAC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ABAC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模型结合模式，多种认证协议支持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1678800" y="2713359"/>
              <a:ext cx="2870635" cy="1485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高吞吐，低延迟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支撑每秒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5000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并发，保守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50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条粘性数据计算，交互量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25W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RTT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基线最高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200ms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之内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1694873" y="4227272"/>
              <a:ext cx="2870635" cy="11622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服务粒度的伸缩性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水平无缝扩展，及弹性有效工作负荷，使用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CNCF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云技术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375598" y="1133137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375598" y="2648108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4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375598" y="4163079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5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7416092" y="4920709"/>
            <a:ext cx="1770920" cy="1756622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0096685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5667571" y="4920709"/>
            <a:ext cx="1770920" cy="1756622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15134335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AF4C6EA-5159-4554-98C0-DFC96D8FF29F}"/>
              </a:ext>
            </a:extLst>
          </p:cNvPr>
          <p:cNvCxnSpPr>
            <a:cxnSpLocks/>
          </p:cNvCxnSpPr>
          <p:nvPr/>
        </p:nvCxnSpPr>
        <p:spPr>
          <a:xfrm>
            <a:off x="5156292" y="1386689"/>
            <a:ext cx="0" cy="5431537"/>
          </a:xfrm>
          <a:prstGeom prst="line">
            <a:avLst/>
          </a:prstGeom>
          <a:ln>
            <a:solidFill>
              <a:srgbClr val="0348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2D62AABD-D43C-468C-95A7-E900059285F6}"/>
              </a:ext>
            </a:extLst>
          </p:cNvPr>
          <p:cNvSpPr/>
          <p:nvPr/>
        </p:nvSpPr>
        <p:spPr>
          <a:xfrm>
            <a:off x="5017461" y="1386689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B1E8EBC-9E0F-4DC0-A7BA-070679E438AB}"/>
              </a:ext>
            </a:extLst>
          </p:cNvPr>
          <p:cNvSpPr/>
          <p:nvPr/>
        </p:nvSpPr>
        <p:spPr>
          <a:xfrm>
            <a:off x="5017461" y="2916947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71C2D4A-FE6E-4286-92C2-62B2D090FAA7}"/>
              </a:ext>
            </a:extLst>
          </p:cNvPr>
          <p:cNvSpPr txBox="1"/>
          <p:nvPr/>
        </p:nvSpPr>
        <p:spPr>
          <a:xfrm>
            <a:off x="5537054" y="1176924"/>
            <a:ext cx="2622504" cy="148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多租户架构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支持更具优势的混合性租户模式，云端南北流量和东西流量的数据隔离和性能，及伸缩性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E573893-3597-4FD0-A0F5-D879E8837BD3}"/>
              </a:ext>
            </a:extLst>
          </p:cNvPr>
          <p:cNvSpPr txBox="1"/>
          <p:nvPr/>
        </p:nvSpPr>
        <p:spPr>
          <a:xfrm>
            <a:off x="5537054" y="2713359"/>
            <a:ext cx="2622504" cy="213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TB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级数据规模交互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级数据规模读，写交互。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PB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级海量存储支持，接近金属架构的读写性能，数据管理和备份策略，保证数据完整性，持久性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D7FA751-EFD6-415A-B35F-481785828CD1}"/>
              </a:ext>
            </a:extLst>
          </p:cNvPr>
          <p:cNvSpPr txBox="1"/>
          <p:nvPr/>
        </p:nvSpPr>
        <p:spPr>
          <a:xfrm>
            <a:off x="4337874" y="1110615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40B2FD0-0A70-40C7-9075-0F7A177CE26D}"/>
              </a:ext>
            </a:extLst>
          </p:cNvPr>
          <p:cNvSpPr txBox="1"/>
          <p:nvPr/>
        </p:nvSpPr>
        <p:spPr>
          <a:xfrm>
            <a:off x="4337874" y="2625586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9E5FDF2-1F7B-4771-8179-9B31BA3D3A54}"/>
              </a:ext>
            </a:extLst>
          </p:cNvPr>
          <p:cNvSpPr/>
          <p:nvPr/>
        </p:nvSpPr>
        <p:spPr>
          <a:xfrm>
            <a:off x="1073173" y="5530321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F70F2A0-2275-41F5-8529-9E6ED8BF4CFC}"/>
              </a:ext>
            </a:extLst>
          </p:cNvPr>
          <p:cNvSpPr txBox="1"/>
          <p:nvPr/>
        </p:nvSpPr>
        <p:spPr>
          <a:xfrm>
            <a:off x="334685" y="5280890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6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A159707-EA5D-410A-B0BF-AFF4224EF49A}"/>
              </a:ext>
            </a:extLst>
          </p:cNvPr>
          <p:cNvSpPr txBox="1"/>
          <p:nvPr/>
        </p:nvSpPr>
        <p:spPr>
          <a:xfrm>
            <a:off x="1540670" y="5418019"/>
            <a:ext cx="2622505" cy="1162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版本控制和升级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支持软件持续升级和更新，用户使用无感知，版本隔离策略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1995287" y="159367"/>
            <a:ext cx="9388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软件工程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&amp; 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技术选型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277528" y="1152159"/>
            <a:ext cx="6185022" cy="491844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软件工程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工程微服务化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基于技术需求背景要求，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游戏平台采用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微服务架构模式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业务域遵循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AKF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工程业务域颗粒度划分遵循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AKF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  <a:endParaRPr lang="en-US" altLang="zh-CN" sz="1400" noProof="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服务级遵循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SOLID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工程业务域中的服务级划分遵循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SOLID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5727342" y="1152158"/>
            <a:ext cx="6185025" cy="5412543"/>
            <a:chOff x="569975" y="1904998"/>
            <a:chExt cx="4865627" cy="4584073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技术选型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7" y="1904998"/>
              <a:ext cx="4865625" cy="4584073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静态强类型并发编译语言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go-1.22.5(Stable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  <a:endParaRPr lang="en-US" altLang="zh-CN" sz="1000" spc="-1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微服务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WEB &amp;RPC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框架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go-zero-1.6.6(Release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对象映射关系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ORM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框架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GORM-v1.25.10(Release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高性能云原生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网关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APISIX-3.9.1(Release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云原生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网关仪表板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APISIX Dashboard-v3.0.1(Release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分布式链路追踪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jaeger-v1.58.0(Release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分布式键值存储库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etcd-v3.5.11(Release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分布式数据库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TIDB-8.1.0(LTS)EXT4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的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NVME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类型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SSD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磁盘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endParaRPr lang="en-US" altLang="zh-CN" sz="1000" spc="-1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P2P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库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ScyllaDB-6.0(Release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分布式缓存数据库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Redis-7.2.5(stable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分布式搜索引擎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Elasticsearch-8.14.2(Release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分布式图数据库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NebulaGraph-v3.8.0(Release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分布式消息中间件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NATS-v2.10.17(Release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分布式任务调度平台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Asynq-v0.24.1(Release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分布式事务管理器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DTM-v3.8.0(stable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分布式流程编排引擎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Cadence-v3.8.0(stable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服务发现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&amp;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配置管理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Nacos-2.3.1(Release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访问控制框架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Casbin-v2.97.0(Release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分布式对象存储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Amazon S3/SeaweedFS-3.6.9(Release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数字化实时通信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PAAS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    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Ably-v1.2.18( 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流批一体实时计算框架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Flink-1.19.1(Stable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流批一体数据湖平台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ApachePaimon-0.8.1(Stable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分布式文件存储系统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HDFS-3.3.6(Release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)-XFS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磁盘</a:t>
              </a:r>
              <a:endParaRPr lang="en-US" altLang="zh-CN" sz="1000" spc="-1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分布式存储系统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Ceph-v19.1.0(Release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可观测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N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ew Relic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行业标准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Container Runtimes  Contained-v1.6.2(Release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容器编排系统 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Kubernetes-v1.30(End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of Life:2025-06-28)</a:t>
              </a: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</a:t>
              </a: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443" y="5259575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443108" y="1433525"/>
            <a:ext cx="3300413" cy="4555988"/>
            <a:chOff x="4806907" y="2607530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06907" y="2607530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3208" y="2833732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16929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05BA8C2-9EBB-2D64-7127-3F22B212ABDF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市场环境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0B0B81-663B-4F45-7798-56DB4379FE09}"/>
              </a:ext>
            </a:extLst>
          </p:cNvPr>
          <p:cNvGrpSpPr/>
          <p:nvPr/>
        </p:nvGrpSpPr>
        <p:grpSpPr>
          <a:xfrm>
            <a:off x="6404758" y="2232381"/>
            <a:ext cx="4814930" cy="1245943"/>
            <a:chOff x="7296910" y="1623606"/>
            <a:chExt cx="4224530" cy="1245943"/>
          </a:xfrm>
        </p:grpSpPr>
        <p:sp>
          <p:nvSpPr>
            <p:cNvPr id="7" name="流程图: 手动输入 6">
              <a:extLst>
                <a:ext uri="{FF2B5EF4-FFF2-40B4-BE49-F238E27FC236}">
                  <a16:creationId xmlns:a16="http://schemas.microsoft.com/office/drawing/2014/main" id="{2E57CD87-A691-8954-1F06-8B649A72D4AF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56BBC-E1C3-B3E1-6EBA-412B51F8B49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EC4C94-1549-4098-5FF7-C143783F3FF3}"/>
              </a:ext>
            </a:extLst>
          </p:cNvPr>
          <p:cNvGrpSpPr/>
          <p:nvPr/>
        </p:nvGrpSpPr>
        <p:grpSpPr>
          <a:xfrm>
            <a:off x="6404758" y="4078891"/>
            <a:ext cx="4814930" cy="1245943"/>
            <a:chOff x="7296910" y="1623606"/>
            <a:chExt cx="4224530" cy="1245943"/>
          </a:xfrm>
        </p:grpSpPr>
        <p:sp>
          <p:nvSpPr>
            <p:cNvPr id="10" name="流程图: 手动输入 9">
              <a:extLst>
                <a:ext uri="{FF2B5EF4-FFF2-40B4-BE49-F238E27FC236}">
                  <a16:creationId xmlns:a16="http://schemas.microsoft.com/office/drawing/2014/main" id="{EA2BDAA7-ED73-74D5-B09E-87C45021030B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F4367AE-7F94-835F-62A7-29D77E5F5AF2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EBF108BF-E6BC-8A84-C65E-5F95D30C53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386968"/>
              </p:ext>
            </p:extLst>
          </p:nvPr>
        </p:nvGraphicFramePr>
        <p:xfrm>
          <a:off x="1137064" y="1700784"/>
          <a:ext cx="5090000" cy="4429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Graphic spid="18" grpId="0">
        <p:bldSub>
          <a:bldChart bld="series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0491755-AFC8-4292-A1C4-FE796A145540}"/>
              </a:ext>
            </a:extLst>
          </p:cNvPr>
          <p:cNvSpPr/>
          <p:nvPr/>
        </p:nvSpPr>
        <p:spPr>
          <a:xfrm>
            <a:off x="6911342" y="1301682"/>
            <a:ext cx="5280659" cy="5556318"/>
          </a:xfrm>
          <a:custGeom>
            <a:avLst/>
            <a:gdLst>
              <a:gd name="connsiteX0" fmla="*/ 3177540 w 5280659"/>
              <a:gd name="connsiteY0" fmla="*/ 0 h 5556318"/>
              <a:gd name="connsiteX1" fmla="*/ 5198751 w 5280659"/>
              <a:gd name="connsiteY1" fmla="*/ 725596 h 5556318"/>
              <a:gd name="connsiteX2" fmla="*/ 5280659 w 5280659"/>
              <a:gd name="connsiteY2" fmla="*/ 800039 h 5556318"/>
              <a:gd name="connsiteX3" fmla="*/ 5280659 w 5280659"/>
              <a:gd name="connsiteY3" fmla="*/ 5555041 h 5556318"/>
              <a:gd name="connsiteX4" fmla="*/ 5279254 w 5280659"/>
              <a:gd name="connsiteY4" fmla="*/ 5556318 h 5556318"/>
              <a:gd name="connsiteX5" fmla="*/ 1075826 w 5280659"/>
              <a:gd name="connsiteY5" fmla="*/ 5556318 h 5556318"/>
              <a:gd name="connsiteX6" fmla="*/ 930680 w 5280659"/>
              <a:gd name="connsiteY6" fmla="*/ 5424400 h 5556318"/>
              <a:gd name="connsiteX7" fmla="*/ 0 w 5280659"/>
              <a:gd name="connsiteY7" fmla="*/ 3177540 h 5556318"/>
              <a:gd name="connsiteX8" fmla="*/ 3177540 w 5280659"/>
              <a:gd name="connsiteY8" fmla="*/ 0 h 55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0659" h="5556318">
                <a:moveTo>
                  <a:pt x="3177540" y="0"/>
                </a:moveTo>
                <a:cubicBezTo>
                  <a:pt x="3945312" y="0"/>
                  <a:pt x="4649484" y="272301"/>
                  <a:pt x="5198751" y="725596"/>
                </a:cubicBezTo>
                <a:lnTo>
                  <a:pt x="5280659" y="800039"/>
                </a:lnTo>
                <a:lnTo>
                  <a:pt x="5280659" y="5555041"/>
                </a:lnTo>
                <a:lnTo>
                  <a:pt x="5279254" y="5556318"/>
                </a:lnTo>
                <a:lnTo>
                  <a:pt x="1075826" y="5556318"/>
                </a:lnTo>
                <a:lnTo>
                  <a:pt x="930680" y="5424400"/>
                </a:lnTo>
                <a:cubicBezTo>
                  <a:pt x="355659" y="4849379"/>
                  <a:pt x="0" y="4054994"/>
                  <a:pt x="0" y="3177540"/>
                </a:cubicBezTo>
                <a:cubicBezTo>
                  <a:pt x="0" y="1422633"/>
                  <a:pt x="1422633" y="0"/>
                  <a:pt x="3177540" y="0"/>
                </a:cubicBezTo>
                <a:close/>
              </a:path>
            </a:pathLst>
          </a:cu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SWOT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分析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BD4F55-C6F2-E011-733C-F276BD885203}"/>
              </a:ext>
            </a:extLst>
          </p:cNvPr>
          <p:cNvSpPr/>
          <p:nvPr/>
        </p:nvSpPr>
        <p:spPr>
          <a:xfrm>
            <a:off x="74066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6DB01C5-C11F-718D-FE1E-DAFBE30D8CA5}"/>
              </a:ext>
            </a:extLst>
          </p:cNvPr>
          <p:cNvSpPr/>
          <p:nvPr/>
        </p:nvSpPr>
        <p:spPr>
          <a:xfrm>
            <a:off x="390180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217F4E4-C5AF-6DF5-717A-8D95977A6438}"/>
              </a:ext>
            </a:extLst>
          </p:cNvPr>
          <p:cNvSpPr/>
          <p:nvPr/>
        </p:nvSpPr>
        <p:spPr>
          <a:xfrm>
            <a:off x="390180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53B4884-A42B-B56B-49A7-BEA4CB9F4981}"/>
              </a:ext>
            </a:extLst>
          </p:cNvPr>
          <p:cNvSpPr/>
          <p:nvPr/>
        </p:nvSpPr>
        <p:spPr>
          <a:xfrm>
            <a:off x="74066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/>
              </a:gs>
              <a:gs pos="84000">
                <a:srgbClr val="19EFFE">
                  <a:alpha val="70000"/>
                </a:srgbClr>
              </a:gs>
            </a:gsLst>
            <a:lin ang="16200000" scaled="1"/>
            <a:tileRect/>
          </a:gradFill>
          <a:ln w="12700" cap="rnd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108000" bIns="0" rtlCol="0" anchor="ctr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pic>
        <p:nvPicPr>
          <p:cNvPr id="14" name="图片 13" descr="图片包含 游戏机, 电子, 电路&#10;&#10;描述已自动生成">
            <a:extLst>
              <a:ext uri="{FF2B5EF4-FFF2-40B4-BE49-F238E27FC236}">
                <a16:creationId xmlns:a16="http://schemas.microsoft.com/office/drawing/2014/main" id="{F1ACAAB8-21EE-1074-EC65-B0744E0867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724" y="2139696"/>
            <a:ext cx="4070468" cy="4070468"/>
          </a:xfrm>
          <a:custGeom>
            <a:avLst/>
            <a:gdLst>
              <a:gd name="connsiteX0" fmla="*/ 2035234 w 4070468"/>
              <a:gd name="connsiteY0" fmla="*/ 0 h 4070468"/>
              <a:gd name="connsiteX1" fmla="*/ 4070468 w 4070468"/>
              <a:gd name="connsiteY1" fmla="*/ 2035234 h 4070468"/>
              <a:gd name="connsiteX2" fmla="*/ 2035234 w 4070468"/>
              <a:gd name="connsiteY2" fmla="*/ 4070468 h 4070468"/>
              <a:gd name="connsiteX3" fmla="*/ 0 w 4070468"/>
              <a:gd name="connsiteY3" fmla="*/ 2035234 h 4070468"/>
              <a:gd name="connsiteX4" fmla="*/ 2035234 w 4070468"/>
              <a:gd name="connsiteY4" fmla="*/ 0 h 407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468" h="4070468">
                <a:moveTo>
                  <a:pt x="2035234" y="0"/>
                </a:moveTo>
                <a:cubicBezTo>
                  <a:pt x="3159263" y="0"/>
                  <a:pt x="4070468" y="911205"/>
                  <a:pt x="4070468" y="2035234"/>
                </a:cubicBezTo>
                <a:cubicBezTo>
                  <a:pt x="4070468" y="3159263"/>
                  <a:pt x="3159263" y="4070468"/>
                  <a:pt x="2035234" y="4070468"/>
                </a:cubicBezTo>
                <a:cubicBezTo>
                  <a:pt x="911205" y="4070468"/>
                  <a:pt x="0" y="3159263"/>
                  <a:pt x="0" y="2035234"/>
                </a:cubicBezTo>
                <a:cubicBezTo>
                  <a:pt x="0" y="911205"/>
                  <a:pt x="911205" y="0"/>
                  <a:pt x="20352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5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营销策略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1466401" y="2584117"/>
            <a:ext cx="9259198" cy="2596896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45986B-70BE-63CA-339A-46E8A08242DC}"/>
              </a:ext>
            </a:extLst>
          </p:cNvPr>
          <p:cNvGrpSpPr/>
          <p:nvPr/>
        </p:nvGrpSpPr>
        <p:grpSpPr>
          <a:xfrm>
            <a:off x="3740971" y="2820689"/>
            <a:ext cx="4700917" cy="2123753"/>
            <a:chOff x="3792486" y="2942869"/>
            <a:chExt cx="4160026" cy="187939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F752B3C-A2CB-05FE-A8BF-BF790DB23AC3}"/>
                </a:ext>
              </a:extLst>
            </p:cNvPr>
            <p:cNvGrpSpPr/>
            <p:nvPr/>
          </p:nvGrpSpPr>
          <p:grpSpPr>
            <a:xfrm>
              <a:off x="4936847" y="2942869"/>
              <a:ext cx="1879393" cy="1879393"/>
              <a:chOff x="4764026" y="2715769"/>
              <a:chExt cx="2227542" cy="222754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EF21F68-207A-D699-E5EA-5CF35173B96A}"/>
                  </a:ext>
                </a:extLst>
              </p:cNvPr>
              <p:cNvSpPr/>
              <p:nvPr/>
            </p:nvSpPr>
            <p:spPr>
              <a:xfrm>
                <a:off x="4764026" y="2715769"/>
                <a:ext cx="2227542" cy="222754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965B660-2294-23A3-4263-36FC0D55CF8A}"/>
                  </a:ext>
                </a:extLst>
              </p:cNvPr>
              <p:cNvSpPr/>
              <p:nvPr/>
            </p:nvSpPr>
            <p:spPr>
              <a:xfrm>
                <a:off x="5004545" y="2956288"/>
                <a:ext cx="1746505" cy="1746505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标题</a:t>
                </a: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75A11B-6792-B6C3-A418-76AD16D1774B}"/>
                </a:ext>
              </a:extLst>
            </p:cNvPr>
            <p:cNvSpPr/>
            <p:nvPr/>
          </p:nvSpPr>
          <p:spPr>
            <a:xfrm>
              <a:off x="7103100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02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E84E352-1C7F-BC35-BF1E-7B601DB4B686}"/>
                </a:ext>
              </a:extLst>
            </p:cNvPr>
            <p:cNvSpPr/>
            <p:nvPr/>
          </p:nvSpPr>
          <p:spPr>
            <a:xfrm>
              <a:off x="3792486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01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97189" y="1750669"/>
            <a:ext cx="4066304" cy="4063527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29789" y="1949653"/>
            <a:ext cx="4063742" cy="4063528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04C64D5-3001-2EED-8F45-67343F73D984}"/>
              </a:ext>
            </a:extLst>
          </p:cNvPr>
          <p:cNvGrpSpPr/>
          <p:nvPr/>
        </p:nvGrpSpPr>
        <p:grpSpPr>
          <a:xfrm>
            <a:off x="1873149" y="2965499"/>
            <a:ext cx="1692027" cy="1834132"/>
            <a:chOff x="1485327" y="3050001"/>
            <a:chExt cx="1692027" cy="183413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7D52999-3F0E-2B60-6D89-0AE45B515EA9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C4BD27E-ED0A-F621-A881-DC0EFEEFE019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E8F3322-50FB-7292-C07B-3302F37E09C9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388D77-C952-A069-9FA3-AA50E0DB39A0}"/>
              </a:ext>
            </a:extLst>
          </p:cNvPr>
          <p:cNvGrpSpPr/>
          <p:nvPr/>
        </p:nvGrpSpPr>
        <p:grpSpPr>
          <a:xfrm flipH="1">
            <a:off x="8626825" y="2965499"/>
            <a:ext cx="1692027" cy="1834132"/>
            <a:chOff x="1485327" y="3050001"/>
            <a:chExt cx="1692027" cy="183413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50CE522-A8D9-3D76-5B04-4B522E69F987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9F99031-96C0-5DAC-464E-C10EA803ECCF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089FEDB-2C03-D5A4-90EC-21E374624685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6FB41A-7E5B-E17D-05C5-04ED096D1C8B}"/>
              </a:ext>
            </a:extLst>
          </p:cNvPr>
          <p:cNvGrpSpPr/>
          <p:nvPr/>
        </p:nvGrpSpPr>
        <p:grpSpPr>
          <a:xfrm>
            <a:off x="4948177" y="1926216"/>
            <a:ext cx="5197265" cy="346864"/>
            <a:chOff x="4414266" y="1964739"/>
            <a:chExt cx="5197265" cy="3468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75297ED-616D-3507-8FD4-A463613F77A3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F9B9869-8C11-E797-C31A-3292DD6B89C6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7031F9C-0070-66F6-9567-762A4B2AE52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CF1DBAD-D71F-C728-EA63-1925DA76CF23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50B2D9B-D4B2-2549-D280-D7BE44EE7959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BF93A28-E153-40ED-99D6-365388F3CBE9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749919-E2E2-D8CE-C49F-8C3F0A1DF33F}"/>
              </a:ext>
            </a:extLst>
          </p:cNvPr>
          <p:cNvGrpSpPr/>
          <p:nvPr/>
        </p:nvGrpSpPr>
        <p:grpSpPr>
          <a:xfrm flipH="1">
            <a:off x="2046559" y="5492050"/>
            <a:ext cx="5197265" cy="346864"/>
            <a:chOff x="4414266" y="1964739"/>
            <a:chExt cx="5197265" cy="34686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CDB24FE-426D-85BB-4A3D-142E8C7889FA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ABA1E0-CF0A-834C-660F-50AEC896F061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23C929D-056F-B36C-F8F1-DA15D80896B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3AEC60A-06D8-C547-BE42-4661BBDA9D30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FD66E76-8660-9E16-E9A9-93A0FFE17223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AAEF78C-B9DC-83CB-7D87-5706B246344C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推广策略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6956A2F-E2EC-DABF-743F-9EE4CC638401}"/>
              </a:ext>
            </a:extLst>
          </p:cNvPr>
          <p:cNvSpPr/>
          <p:nvPr/>
        </p:nvSpPr>
        <p:spPr>
          <a:xfrm>
            <a:off x="740662" y="14509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72000" rIns="216000" rtlCol="0" anchor="ctr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6" name="图形 4">
            <a:extLst>
              <a:ext uri="{FF2B5EF4-FFF2-40B4-BE49-F238E27FC236}">
                <a16:creationId xmlns:a16="http://schemas.microsoft.com/office/drawing/2014/main" id="{CBBF868A-139A-3C4A-2D38-AE237CF45726}"/>
              </a:ext>
            </a:extLst>
          </p:cNvPr>
          <p:cNvSpPr/>
          <p:nvPr/>
        </p:nvSpPr>
        <p:spPr>
          <a:xfrm>
            <a:off x="671893" y="15403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5F06A3-07B3-8C79-1722-6F9CBFA51ED4}"/>
              </a:ext>
            </a:extLst>
          </p:cNvPr>
          <p:cNvSpPr/>
          <p:nvPr/>
        </p:nvSpPr>
        <p:spPr>
          <a:xfrm flipH="1">
            <a:off x="671226" y="40290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1872000" rtlCol="0" anchor="ctr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10" name="图形 4">
            <a:extLst>
              <a:ext uri="{FF2B5EF4-FFF2-40B4-BE49-F238E27FC236}">
                <a16:creationId xmlns:a16="http://schemas.microsoft.com/office/drawing/2014/main" id="{907EC6AE-A70D-9D0F-E9A5-2AD688FCB3A4}"/>
              </a:ext>
            </a:extLst>
          </p:cNvPr>
          <p:cNvSpPr/>
          <p:nvPr/>
        </p:nvSpPr>
        <p:spPr>
          <a:xfrm flipH="1">
            <a:off x="9617870" y="41184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1" grpId="0" animBg="1"/>
      <p:bldP spid="6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7013" y="-3105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目</a:t>
            </a:r>
            <a:endParaRPr lang="en-US" altLang="zh-CN" sz="8800" b="1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字体圈欣意冠黑体" panose="00000500000000000000"/>
            </a:endParaRPr>
          </a:p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89190"/>
            <a:ext cx="59944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800" y="1426463"/>
            <a:ext cx="3627657" cy="4704286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产品开发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7155946" y="1150389"/>
            <a:ext cx="4183276" cy="5707611"/>
            <a:chOff x="7155946" y="1150389"/>
            <a:chExt cx="4183276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8051799" y="1426463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7899833" y="1426463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7899833" y="295672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7899833" y="4486978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8468588" y="121669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8468588" y="2753133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8468588" y="428956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7155946" y="1150389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7155946" y="2665360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7155946" y="4180331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2491512" y="4638511"/>
            <a:ext cx="2044700" cy="1492238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/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742991" y="4638511"/>
            <a:ext cx="2044700" cy="1492238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/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5515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C60DA46-6238-A24D-5CF8-988135D0023A}"/>
              </a:ext>
            </a:extLst>
          </p:cNvPr>
          <p:cNvSpPr/>
          <p:nvPr/>
        </p:nvSpPr>
        <p:spPr>
          <a:xfrm>
            <a:off x="8436462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55A0409-09C4-F006-13DE-8F4A5C59A679}"/>
              </a:ext>
            </a:extLst>
          </p:cNvPr>
          <p:cNvSpPr/>
          <p:nvPr/>
        </p:nvSpPr>
        <p:spPr>
          <a:xfrm>
            <a:off x="8403094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D5CE93-6A55-48C7-AACD-1E80894194CE}"/>
              </a:ext>
            </a:extLst>
          </p:cNvPr>
          <p:cNvGrpSpPr/>
          <p:nvPr/>
        </p:nvGrpSpPr>
        <p:grpSpPr>
          <a:xfrm>
            <a:off x="3399837" y="2288851"/>
            <a:ext cx="5392327" cy="2778449"/>
            <a:chOff x="3399837" y="2288851"/>
            <a:chExt cx="5392327" cy="277844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A814F58-5D81-1F5A-127F-42BE3C91C0C3}"/>
                </a:ext>
              </a:extLst>
            </p:cNvPr>
            <p:cNvSpPr/>
            <p:nvPr/>
          </p:nvSpPr>
          <p:spPr>
            <a:xfrm>
              <a:off x="3399837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2397258-281C-3E05-FEC3-28ECDA9D7B74}"/>
                </a:ext>
              </a:extLst>
            </p:cNvPr>
            <p:cNvSpPr/>
            <p:nvPr/>
          </p:nvSpPr>
          <p:spPr>
            <a:xfrm>
              <a:off x="6013715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l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风险评估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7DBEEA-2DC7-AC79-9903-AB40B5126C72}"/>
              </a:ext>
            </a:extLst>
          </p:cNvPr>
          <p:cNvSpPr/>
          <p:nvPr/>
        </p:nvSpPr>
        <p:spPr>
          <a:xfrm>
            <a:off x="4881645" y="2463720"/>
            <a:ext cx="2428711" cy="2428711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</a:t>
            </a:r>
            <a:endParaRPr lang="en-US" altLang="zh-CN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标题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C6728E-384E-C3BD-0AB3-DFA0794D1955}"/>
              </a:ext>
            </a:extLst>
          </p:cNvPr>
          <p:cNvSpPr/>
          <p:nvPr/>
        </p:nvSpPr>
        <p:spPr>
          <a:xfrm>
            <a:off x="740663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C6632F-C80F-4919-25C7-28B69E8FCA67}"/>
              </a:ext>
            </a:extLst>
          </p:cNvPr>
          <p:cNvSpPr/>
          <p:nvPr/>
        </p:nvSpPr>
        <p:spPr>
          <a:xfrm>
            <a:off x="707295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5087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5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投融回报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资金规划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69F87A3-001A-0025-B5E2-9B60FA0F7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44652"/>
              </p:ext>
            </p:extLst>
          </p:nvPr>
        </p:nvGraphicFramePr>
        <p:xfrm>
          <a:off x="5473700" y="1574800"/>
          <a:ext cx="6553199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椭圆 8">
            <a:extLst>
              <a:ext uri="{FF2B5EF4-FFF2-40B4-BE49-F238E27FC236}">
                <a16:creationId xmlns:a16="http://schemas.microsoft.com/office/drawing/2014/main" id="{C200E6E8-EDCC-C983-62F2-DD89FAFBF814}"/>
              </a:ext>
            </a:extLst>
          </p:cNvPr>
          <p:cNvSpPr/>
          <p:nvPr/>
        </p:nvSpPr>
        <p:spPr>
          <a:xfrm>
            <a:off x="7545640" y="2554541"/>
            <a:ext cx="2409317" cy="2409317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9AAABD-F737-0299-4701-CE06F730E04D}"/>
              </a:ext>
            </a:extLst>
          </p:cNvPr>
          <p:cNvSpPr/>
          <p:nvPr/>
        </p:nvSpPr>
        <p:spPr>
          <a:xfrm>
            <a:off x="1095916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6A4FF1E-A2FD-E45E-AC13-FC148A0CFF32}"/>
              </a:ext>
            </a:extLst>
          </p:cNvPr>
          <p:cNvSpPr/>
          <p:nvPr/>
        </p:nvSpPr>
        <p:spPr>
          <a:xfrm>
            <a:off x="2934435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F6C88A0-DD81-471E-F628-5000B0DE2E69}"/>
              </a:ext>
            </a:extLst>
          </p:cNvPr>
          <p:cNvSpPr/>
          <p:nvPr/>
        </p:nvSpPr>
        <p:spPr>
          <a:xfrm>
            <a:off x="4772954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E3764-15BF-9D85-AABC-D43145C62F99}"/>
              </a:ext>
            </a:extLst>
          </p:cNvPr>
          <p:cNvSpPr txBox="1"/>
          <p:nvPr/>
        </p:nvSpPr>
        <p:spPr>
          <a:xfrm>
            <a:off x="1092917" y="3306139"/>
            <a:ext cx="5081529" cy="149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18FC3AE-C623-C74D-32C5-6CBFDAF33EA8}"/>
              </a:ext>
            </a:extLst>
          </p:cNvPr>
          <p:cNvGrpSpPr/>
          <p:nvPr/>
        </p:nvGrpSpPr>
        <p:grpSpPr>
          <a:xfrm>
            <a:off x="1092918" y="1682647"/>
            <a:ext cx="1841518" cy="1519588"/>
            <a:chOff x="1092918" y="1682647"/>
            <a:chExt cx="1841518" cy="15195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3A22CD-2B01-7A17-7E1D-D62AB9BA0128}"/>
                </a:ext>
              </a:extLst>
            </p:cNvPr>
            <p:cNvSpPr txBox="1"/>
            <p:nvPr/>
          </p:nvSpPr>
          <p:spPr>
            <a:xfrm>
              <a:off x="1137064" y="1682647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B3DE7B-A34B-5E27-8151-01BFA9A0CA8F}"/>
                </a:ext>
              </a:extLst>
            </p:cNvPr>
            <p:cNvSpPr txBox="1"/>
            <p:nvPr/>
          </p:nvSpPr>
          <p:spPr>
            <a:xfrm>
              <a:off x="1092918" y="2094239"/>
              <a:ext cx="184151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25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0C786D-BCA7-3BF5-F83B-50CE0B003FA2}"/>
              </a:ext>
            </a:extLst>
          </p:cNvPr>
          <p:cNvGrpSpPr/>
          <p:nvPr/>
        </p:nvGrpSpPr>
        <p:grpSpPr>
          <a:xfrm>
            <a:off x="3306902" y="1677849"/>
            <a:ext cx="2166796" cy="1519588"/>
            <a:chOff x="3306902" y="1677849"/>
            <a:chExt cx="2166796" cy="151958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6CD88F-1A82-E53B-E40E-645DC88C84DC}"/>
                </a:ext>
              </a:extLst>
            </p:cNvPr>
            <p:cNvSpPr txBox="1"/>
            <p:nvPr/>
          </p:nvSpPr>
          <p:spPr>
            <a:xfrm>
              <a:off x="3351048" y="1677849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EFB492B-FBF3-EE35-7D31-724BA97A1FE7}"/>
                </a:ext>
              </a:extLst>
            </p:cNvPr>
            <p:cNvSpPr txBox="1"/>
            <p:nvPr/>
          </p:nvSpPr>
          <p:spPr>
            <a:xfrm>
              <a:off x="3306902" y="2089441"/>
              <a:ext cx="216679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69.6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1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Graphic spid="8" grpId="0">
        <p:bldSub>
          <a:bldChart bld="category"/>
        </p:bldSub>
      </p:bldGraphic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74900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天使投资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79369A5-44FB-4B20-9E8D-859DEE016D4B}"/>
              </a:ext>
            </a:extLst>
          </p:cNvPr>
          <p:cNvGrpSpPr/>
          <p:nvPr/>
        </p:nvGrpSpPr>
        <p:grpSpPr>
          <a:xfrm>
            <a:off x="1284974" y="3948684"/>
            <a:ext cx="9622052" cy="572516"/>
            <a:chOff x="1284974" y="3948684"/>
            <a:chExt cx="9622052" cy="57251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62B9B98-2924-A85A-8D8D-AE8DB267ED59}"/>
                </a:ext>
              </a:extLst>
            </p:cNvPr>
            <p:cNvSpPr/>
            <p:nvPr/>
          </p:nvSpPr>
          <p:spPr>
            <a:xfrm>
              <a:off x="1284974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E647E3A-2795-9A9C-69BD-A8778969FD71}"/>
                </a:ext>
              </a:extLst>
            </p:cNvPr>
            <p:cNvSpPr/>
            <p:nvPr/>
          </p:nvSpPr>
          <p:spPr>
            <a:xfrm>
              <a:off x="5156200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4FA7C05-6F89-0EAC-8DE3-6C1E0C708A3F}"/>
                </a:ext>
              </a:extLst>
            </p:cNvPr>
            <p:cNvSpPr/>
            <p:nvPr/>
          </p:nvSpPr>
          <p:spPr>
            <a:xfrm>
              <a:off x="9027426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BB37437-2EF4-E96A-1F92-7FB4989E7530}"/>
              </a:ext>
            </a:extLst>
          </p:cNvPr>
          <p:cNvGrpSpPr/>
          <p:nvPr/>
        </p:nvGrpSpPr>
        <p:grpSpPr>
          <a:xfrm>
            <a:off x="1848837" y="1281604"/>
            <a:ext cx="8494326" cy="1674884"/>
            <a:chOff x="1848837" y="1281604"/>
            <a:chExt cx="8494326" cy="167488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8DC39A1-6195-DEA0-7088-BF7F6D067EE6}"/>
                </a:ext>
              </a:extLst>
            </p:cNvPr>
            <p:cNvGrpSpPr/>
            <p:nvPr/>
          </p:nvGrpSpPr>
          <p:grpSpPr>
            <a:xfrm>
              <a:off x="4926076" y="1281604"/>
              <a:ext cx="2339848" cy="1674884"/>
              <a:chOff x="4966019" y="1281604"/>
              <a:chExt cx="2339848" cy="167488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FB136E-4843-BC4C-B352-DA70A142364C}"/>
                  </a:ext>
                </a:extLst>
              </p:cNvPr>
              <p:cNvSpPr txBox="1"/>
              <p:nvPr/>
            </p:nvSpPr>
            <p:spPr>
              <a:xfrm>
                <a:off x="5029202" y="1281604"/>
                <a:ext cx="2213483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8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62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68C163D-D981-2778-AE65-D78A9C2DB871}"/>
                  </a:ext>
                </a:extLst>
              </p:cNvPr>
              <p:cNvSpPr txBox="1"/>
              <p:nvPr/>
            </p:nvSpPr>
            <p:spPr>
              <a:xfrm>
                <a:off x="4966019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3FD2FB3-4841-00E7-127E-25E4289B1033}"/>
                </a:ext>
              </a:extLst>
            </p:cNvPr>
            <p:cNvGrpSpPr/>
            <p:nvPr/>
          </p:nvGrpSpPr>
          <p:grpSpPr>
            <a:xfrm>
              <a:off x="8003315" y="1609250"/>
              <a:ext cx="2339848" cy="1347238"/>
              <a:chOff x="8043258" y="1609250"/>
              <a:chExt cx="2339848" cy="134723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A58AC7-F8B5-3B7D-0182-B5D0D34D0355}"/>
                  </a:ext>
                </a:extLst>
              </p:cNvPr>
              <p:cNvSpPr txBox="1"/>
              <p:nvPr/>
            </p:nvSpPr>
            <p:spPr>
              <a:xfrm>
                <a:off x="8106441" y="1609250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23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EA2F33-DDF8-E912-2722-E4B041A60A2A}"/>
                  </a:ext>
                </a:extLst>
              </p:cNvPr>
              <p:cNvSpPr txBox="1"/>
              <p:nvPr/>
            </p:nvSpPr>
            <p:spPr>
              <a:xfrm>
                <a:off x="8043258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1D0A424-D67D-B401-F088-7430A7BF0FBB}"/>
                </a:ext>
              </a:extLst>
            </p:cNvPr>
            <p:cNvGrpSpPr/>
            <p:nvPr/>
          </p:nvGrpSpPr>
          <p:grpSpPr>
            <a:xfrm>
              <a:off x="1848837" y="1566902"/>
              <a:ext cx="2339848" cy="1389586"/>
              <a:chOff x="1888780" y="1566902"/>
              <a:chExt cx="2339848" cy="138958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DAE929-BDAE-9D0A-00D4-AE5BC978B80E}"/>
                  </a:ext>
                </a:extLst>
              </p:cNvPr>
              <p:cNvSpPr txBox="1"/>
              <p:nvPr/>
            </p:nvSpPr>
            <p:spPr>
              <a:xfrm>
                <a:off x="1951963" y="1566902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25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F8BAE7-AB62-EEEF-6FF3-106798D2829C}"/>
                  </a:ext>
                </a:extLst>
              </p:cNvPr>
              <p:cNvSpPr txBox="1"/>
              <p:nvPr/>
            </p:nvSpPr>
            <p:spPr>
              <a:xfrm>
                <a:off x="1888780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3166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收入分成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938276" y="1904999"/>
            <a:ext cx="4865625" cy="416560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6388099" y="1904999"/>
            <a:ext cx="4865625" cy="4165601"/>
            <a:chOff x="569975" y="1904999"/>
            <a:chExt cx="4865625" cy="416560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76" y="4853902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726473" y="2224901"/>
            <a:ext cx="2739053" cy="3510743"/>
            <a:chOff x="4819701" y="2516999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19701" y="2516999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6000" y="2743200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010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48358E-5EB2-CF55-F327-33C45CD59FAB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版权声明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83845E-37AB-3CF4-FEA4-AAA5A2640A07}"/>
              </a:ext>
            </a:extLst>
          </p:cNvPr>
          <p:cNvSpPr txBox="1"/>
          <p:nvPr/>
        </p:nvSpPr>
        <p:spPr>
          <a:xfrm>
            <a:off x="1238955" y="1666656"/>
            <a:ext cx="9714089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感谢您下载觅知网提供的原创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、在觅知网出售的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模板是免版税类（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Royalty-Free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）正版受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中华人民共和国著作法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世界版权公约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的保护，作品的所有权、版权和著作权归觅知网所有，您下载的是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模板素材的使用权。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、不得将觅知网的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、禁止将作品输入商标或者服务标记使用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8797ED"/>
                    </a:gs>
                    <a:gs pos="79000">
                      <a:schemeClr val="bg1"/>
                    </a:gs>
                    <a:gs pos="28000">
                      <a:srgbClr val="4472C4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8900000" scaled="1"/>
                </a:gra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en-US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更多模板烦请登录：</a:t>
            </a:r>
            <a:r>
              <a:rPr lang="en-US" altLang="zh-CN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http://www.51miz.com/ppt/</a:t>
            </a:r>
            <a:endParaRPr lang="zh-CN" altLang="en-US" sz="3200" b="1" spc="2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831546" y="379208"/>
            <a:ext cx="42042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科技风互联网商业计划书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831546" y="868659"/>
            <a:ext cx="3650511" cy="4154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Business plan of science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wind Internet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1358" y="433016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kumimoji="0" lang="zh-CN" altLang="en-US" sz="11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772632" y="379208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4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8266176" y="5875466"/>
            <a:ext cx="3397739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觅小知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2024.03</a:t>
            </a:r>
            <a:endParaRPr kumimoji="0" lang="zh-CN" altLang="en-US" sz="14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610943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创新超越</a:t>
            </a:r>
            <a:endParaRPr kumimoji="0" lang="en-US" altLang="zh-CN" sz="96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547" y="3409829"/>
            <a:ext cx="1665769" cy="11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50"/>
                            </p:stCondLst>
                            <p:childTnLst>
                              <p:par>
                                <p:cTn id="2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761049" y="506835"/>
            <a:ext cx="840576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Operation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0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product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decision-makers and designers input profit targets and money-sharing rules.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During</a:t>
            </a:r>
            <a:r>
              <a:rPr lang="en-US" altLang="zh-CN" sz="100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the financial accounting cycle, they serve different customer groups through the STC cloud SAAS game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Platform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output phased product operating results. Sustainable development cloud ecological platform.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503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产品运营纲要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257404" y="905122"/>
            <a:ext cx="5842642" cy="5842642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566913" y="1345151"/>
            <a:ext cx="5093104" cy="5093104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728806" y="928935"/>
            <a:ext cx="991198" cy="99119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                                  </a:t>
            </a: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636823" y="835391"/>
            <a:ext cx="5462508" cy="245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游戏平台产品运营模型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运营产品决策和设计者，输入盈利目标和分钱规则，在财务核算周期内，通过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游戏平台服务不同客群，输出阶段性产品经营结果。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依据政策导向，产品服务质量数据，市场数据，及客户反馈数据等综合因素，动态规划和丰满数字化云平台的产品类目和服务质量，从而达到可持续发展的循环产品云模式。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621089" y="3544453"/>
            <a:ext cx="1685597" cy="3832639"/>
            <a:chOff x="893011" y="3316172"/>
            <a:chExt cx="1685597" cy="3832639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2824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精细化运营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客户生命周期管理（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CRM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）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建立公域和私域流量池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(AISAS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数据分析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帕累托法则</a:t>
              </a: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1345865" y="3316172"/>
              <a:ext cx="798628" cy="798628"/>
              <a:chOff x="1457775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1457775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71076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420944" y="3544453"/>
            <a:ext cx="1938951" cy="2936303"/>
            <a:chOff x="804410" y="3316172"/>
            <a:chExt cx="1938951" cy="293630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04410" y="4346119"/>
              <a:ext cx="1938951" cy="1906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依据客户场需求， 场景化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灵活搭建，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一键部署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支持小型到大型企业不同规模，产品自动更新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可靠的数据安全保障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1197813" y="3316172"/>
              <a:ext cx="798628" cy="798628"/>
              <a:chOff x="1273136" y="3118811"/>
              <a:chExt cx="995990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1273136" y="3118811"/>
                <a:ext cx="995990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52612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431557" y="3544453"/>
            <a:ext cx="1747655" cy="3191759"/>
            <a:chOff x="893011" y="3316172"/>
            <a:chExt cx="1747655" cy="3191759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747655" cy="2183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责权分类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责权明确，据此计划，执行，度量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分工合理，可追责行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收支关联组织单元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1248613" y="3316172"/>
              <a:ext cx="798628" cy="798628"/>
              <a:chOff x="1336490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1336490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589481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434404D-7949-4F78-9064-6A7740FB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50" y="877657"/>
            <a:ext cx="5139267" cy="53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Refined operations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281806" y="108036"/>
            <a:ext cx="6837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精细化运营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客户增长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716239"/>
            <a:chOff x="707296" y="1868573"/>
            <a:chExt cx="3891170" cy="17162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客户生命周期管理建设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商机，线索，回款，合同等系统建设，针对性服务客群。分析客户数据，改善产品和服务。最终提升存留客户转换率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2039404"/>
            <a:chOff x="707296" y="4255022"/>
            <a:chExt cx="3891170" cy="203940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数据分析和营销建设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数据打点，业务数据同步，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清洗回流，实时计算清洗回流等大数据体系归整，分析，建立平台各维度标签体系和规则，优化营销，及反欺诈，薅羊毛等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716239"/>
            <a:chOff x="707296" y="1868573"/>
            <a:chExt cx="3891170" cy="171623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流量池建设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公域流量池和私域流量池建设，多元化的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获客渠道，引流转化有效客户，增强客群裂变，促进客户对品牌忠诚度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716239"/>
            <a:chOff x="707296" y="4255022"/>
            <a:chExt cx="3891170" cy="171623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效果预测和智能化建设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在已有的数据平台和客群基础上，抢先一步进行产品预测。借助大语言模型，实现智能机器人问答，机器人推文和点赞等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5520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Cloud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Construction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406999" y="127327"/>
            <a:ext cx="7467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 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云建设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38055"/>
            <a:chOff x="7296910" y="1623606"/>
            <a:chExt cx="4224530" cy="1238055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场景化解决方案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应用市场资源，灵活搭建客户场景解决方案。依据合同约定，配置部署清单，一键化分钟级部署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云客户前后端平台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38055"/>
            <a:chOff x="7296910" y="1623606"/>
            <a:chExt cx="4224530" cy="1238055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无限制规模支持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多租户体系下，面对大数据流量的客户和小数据量的客户，完善高吞吐和低延迟的相似特性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。底层存储和服务按租户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+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服务粒度平滑规模扩展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561221"/>
            <a:chOff x="7296910" y="1623606"/>
            <a:chExt cx="4224530" cy="1561221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云安防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93140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域名池安全防范建设，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DDOS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高防，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和网络防火墙建设，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CC,XSS,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暴力破解，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DNS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攻击，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SQL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注入预防，高可用备用环境基建，周期性红蓝对抗演练，检验系统安全漏洞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943001" cy="4542808"/>
            <a:chOff x="19495" y="1572019"/>
            <a:chExt cx="594300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SAAS</a:t>
                </a:r>
                <a:endParaRPr lang="zh-CN" altLang="en-US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场景化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大规模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动态化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安全性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场景灵活搭建</a:t>
              </a:r>
              <a:endParaRPr lang="zh-CN" altLang="en-US" sz="12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232755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应用市场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一键部署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红蓝对抗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系统安全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数据安防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部署动态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流量动态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规则动态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857594" y="3705118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P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级数据读写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低延迟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高吞吐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472648" y="118159"/>
            <a:ext cx="5297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云端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生态发展里程碑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80186"/>
            <a:chOff x="1137064" y="2449650"/>
            <a:chExt cx="2072480" cy="34801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平台建设期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Construction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6198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中控平台，应用市场，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代理平台，客户平台的基石建设和稳固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2024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80186"/>
            <a:chOff x="3903206" y="2449650"/>
            <a:chExt cx="2072480" cy="348018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平台发展期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Development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4927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公私域流量池投建，大数据体系建设，智能化建设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80186"/>
            <a:chOff x="6669348" y="2449650"/>
            <a:chExt cx="2072480" cy="348018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品牌上升期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Brand rising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48896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产品类目丰富，稳固</a:t>
                </a: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升级品牌的独特元素和品质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80186"/>
            <a:chOff x="9435490" y="2449650"/>
            <a:chExt cx="2072480" cy="348018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生态上升期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Ecological stage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29522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沉淀数据量大，维度多，作为数据供应商，三方合作共赢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2026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36677" y="387544"/>
            <a:ext cx="7718646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7807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The three-dimensional space model, the first-dimensional space provides platform solutions, the second-    dimensional space provides scenario solutions 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the three-dimensional space provides application-level solutions. Business middle platform  , application market,  and data market are the three cornerstones.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STC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Cloud traffic pool drives and  stimulates product diversity and sustainable development.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Product Outline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370697" y="111790"/>
            <a:ext cx="362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云产品纲要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826124" y="1663632"/>
            <a:ext cx="2564480" cy="2039404"/>
            <a:chOff x="1917564" y="1928808"/>
            <a:chExt cx="2564480" cy="203940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1917564" y="1928808"/>
              <a:ext cx="2564480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云端控制面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财务管控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资源管控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权域管控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平台管控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64359" y="1663632"/>
            <a:ext cx="2404602" cy="2039404"/>
            <a:chOff x="2057535" y="1950869"/>
            <a:chExt cx="2404602" cy="2039404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云端业务面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1.H5,PC,APP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终端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代理平台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客群管理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流量池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12349</TotalTime>
  <Words>2660</Words>
  <Application>Microsoft Office PowerPoint</Application>
  <PresentationFormat>宽屏</PresentationFormat>
  <Paragraphs>358</Paragraphs>
  <Slides>28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汉仪叶叶相思体简</vt:lpstr>
      <vt:lpstr>华文琥珀</vt:lpstr>
      <vt:lpstr>幼圆</vt:lpstr>
      <vt:lpstr>字体圈欣意冠黑体</vt:lpstr>
      <vt:lpstr>Arial</vt:lpstr>
      <vt:lpstr>Bahnschrift Light Condensed</vt:lpstr>
      <vt:lpstr>Calibri Light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admin</cp:lastModifiedBy>
  <cp:revision>515</cp:revision>
  <dcterms:created xsi:type="dcterms:W3CDTF">2024-03-11T03:30:08Z</dcterms:created>
  <dcterms:modified xsi:type="dcterms:W3CDTF">2024-07-09T20:16:12Z</dcterms:modified>
</cp:coreProperties>
</file>